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310" r:id="rId5"/>
    <p:sldId id="316" r:id="rId6"/>
    <p:sldId id="315" r:id="rId7"/>
    <p:sldId id="313" r:id="rId8"/>
    <p:sldId id="334" r:id="rId9"/>
    <p:sldId id="335" r:id="rId10"/>
    <p:sldId id="323" r:id="rId11"/>
    <p:sldId id="324" r:id="rId12"/>
    <p:sldId id="338" r:id="rId13"/>
    <p:sldId id="325" r:id="rId14"/>
    <p:sldId id="326" r:id="rId15"/>
    <p:sldId id="327" r:id="rId16"/>
    <p:sldId id="328" r:id="rId17"/>
    <p:sldId id="339" r:id="rId18"/>
    <p:sldId id="337" r:id="rId19"/>
    <p:sldId id="329" r:id="rId20"/>
    <p:sldId id="330" r:id="rId21"/>
    <p:sldId id="331" r:id="rId22"/>
    <p:sldId id="332" r:id="rId23"/>
    <p:sldId id="333" r:id="rId24"/>
    <p:sldId id="318" r:id="rId25"/>
    <p:sldId id="321" r:id="rId26"/>
    <p:sldId id="278" r:id="rId27"/>
    <p:sldId id="340" r:id="rId28"/>
    <p:sldId id="341" r:id="rId29"/>
    <p:sldId id="336" r:id="rId30"/>
    <p:sldId id="279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53"/>
    <a:srgbClr val="172264"/>
    <a:srgbClr val="2DB3A8"/>
    <a:srgbClr val="3D487E"/>
    <a:srgbClr val="0EE77E"/>
    <a:srgbClr val="444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1" name="Espaço Reservado para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7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5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733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10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44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0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9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76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79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688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0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77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12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8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14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10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45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2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2906" y="1744910"/>
            <a:ext cx="9225094" cy="1258349"/>
          </a:xfrm>
        </p:spPr>
        <p:txBody>
          <a:bodyPr>
            <a:normAutofit/>
          </a:bodyPr>
          <a:lstStyle/>
          <a:p>
            <a:r>
              <a:rPr lang="pt-BR" dirty="0"/>
              <a:t>Programação Orienta a Objetos (POO)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563361"/>
            <a:ext cx="9144000" cy="890448"/>
          </a:xfrm>
        </p:spPr>
        <p:txBody>
          <a:bodyPr/>
          <a:lstStyle/>
          <a:p>
            <a:r>
              <a:rPr lang="pt-BR" b="1" dirty="0"/>
              <a:t>Guilherme Sousa</a:t>
            </a:r>
          </a:p>
        </p:txBody>
      </p:sp>
    </p:spTree>
    <p:extLst>
      <p:ext uri="{BB962C8B-B14F-4D97-AF65-F5344CB8AC3E}">
        <p14:creationId xmlns:p14="http://schemas.microsoft.com/office/powerpoint/2010/main" val="147864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09" y="1337674"/>
            <a:ext cx="8234582" cy="4306789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destrutor também é um método especial da classe, tem como objetivo limpar o recurso que estava sendo usado na memoria e destruir 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94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Paradigmas de programações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5" y="1825625"/>
            <a:ext cx="5704412" cy="4278309"/>
          </a:xfr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EADCF-4225-48E9-A5B4-88E2557FF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Lógico</a:t>
            </a:r>
          </a:p>
          <a:p>
            <a:pPr lvl="1"/>
            <a:r>
              <a:rPr lang="pt-BR" dirty="0"/>
              <a:t>Prolog</a:t>
            </a:r>
          </a:p>
          <a:p>
            <a:pPr lvl="1"/>
            <a:r>
              <a:rPr lang="pt-BR" dirty="0" err="1"/>
              <a:t>Popler</a:t>
            </a:r>
            <a:endParaRPr lang="pt-BR" dirty="0"/>
          </a:p>
          <a:p>
            <a:pPr lvl="1"/>
            <a:r>
              <a:rPr lang="pt-BR" dirty="0"/>
              <a:t>QLISP</a:t>
            </a:r>
          </a:p>
          <a:p>
            <a:r>
              <a:rPr lang="pt-BR" dirty="0"/>
              <a:t>Procedural/Imperativo</a:t>
            </a:r>
          </a:p>
          <a:p>
            <a:pPr lvl="1"/>
            <a:r>
              <a:rPr lang="pt-BR" dirty="0"/>
              <a:t>Pascal</a:t>
            </a:r>
          </a:p>
          <a:p>
            <a:pPr lvl="1"/>
            <a:r>
              <a:rPr lang="pt-BR" dirty="0"/>
              <a:t>Fortran</a:t>
            </a:r>
          </a:p>
          <a:p>
            <a:pPr lvl="1"/>
            <a:r>
              <a:rPr lang="pt-BR" dirty="0"/>
              <a:t>Basic</a:t>
            </a:r>
          </a:p>
          <a:p>
            <a:r>
              <a:rPr lang="pt-BR" dirty="0"/>
              <a:t>Funcional</a:t>
            </a:r>
          </a:p>
          <a:p>
            <a:pPr lvl="1"/>
            <a:r>
              <a:rPr lang="pt-BR" dirty="0"/>
              <a:t>ML</a:t>
            </a:r>
          </a:p>
          <a:p>
            <a:pPr lvl="1"/>
            <a:r>
              <a:rPr lang="pt-BR" dirty="0"/>
              <a:t>F#</a:t>
            </a:r>
          </a:p>
          <a:p>
            <a:pPr lvl="1"/>
            <a:r>
              <a:rPr lang="pt-BR" dirty="0" err="1"/>
              <a:t>Haskell</a:t>
            </a:r>
            <a:endParaRPr lang="pt-BR" dirty="0"/>
          </a:p>
          <a:p>
            <a:r>
              <a:rPr lang="pt-BR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0236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Objetos de Classe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0A953FE-942B-42F9-B5D5-A9183AB46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40" y="2939793"/>
            <a:ext cx="3202520" cy="3202520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DBCFE90F-2ED2-4F04-9CB8-C255D85F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799"/>
            <a:ext cx="3271088" cy="2044430"/>
          </a:xfrm>
          <a:prstGeom prst="rect">
            <a:avLst/>
          </a:prstGeom>
        </p:spPr>
      </p:pic>
      <p:pic>
        <p:nvPicPr>
          <p:cNvPr id="9" name="Espaço Reservado para Conteúdo 6">
            <a:extLst>
              <a:ext uri="{FF2B5EF4-FFF2-40B4-BE49-F238E27FC236}">
                <a16:creationId xmlns:a16="http://schemas.microsoft.com/office/drawing/2014/main" id="{6F9460F4-1BBD-444A-A4A7-C4442269D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30" y="1842799"/>
            <a:ext cx="2770302" cy="204443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D0F1C5-3CC4-4CF9-8E17-20375EC5F9FD}"/>
              </a:ext>
            </a:extLst>
          </p:cNvPr>
          <p:cNvSpPr/>
          <p:nvPr/>
        </p:nvSpPr>
        <p:spPr>
          <a:xfrm>
            <a:off x="0" y="5850384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Objeto é a instancia de uma classe, é através deles que (praticamente) todo o processamento ocorre em sistemas implementados com POO 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45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Sobrecarga de Método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2" y="1431513"/>
            <a:ext cx="5982289" cy="4102142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São métodos que tem o mesmo nome, mas com argumentos diferentes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15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Métodos Estáticos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01" y="1443322"/>
            <a:ext cx="5653203" cy="4257244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587368" y="5795465"/>
            <a:ext cx="10235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Um </a:t>
            </a:r>
            <a:r>
              <a:rPr lang="pt-BR" b="1" dirty="0"/>
              <a:t>método estático</a:t>
            </a:r>
            <a:r>
              <a:rPr lang="pt-BR" dirty="0"/>
              <a:t> pode ser aplicado à classe e não necessariamente a um objeto. </a:t>
            </a:r>
          </a:p>
        </p:txBody>
      </p:sp>
    </p:spTree>
    <p:extLst>
      <p:ext uri="{BB962C8B-B14F-4D97-AF65-F5344CB8AC3E}">
        <p14:creationId xmlns:p14="http://schemas.microsoft.com/office/powerpoint/2010/main" val="34810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Visibilidade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8" y="1588096"/>
            <a:ext cx="2850929" cy="2959935"/>
          </a:xfr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F3E2E36-7658-456B-939A-3B4EF62F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22" y="1502982"/>
            <a:ext cx="3678072" cy="2942457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A38B95-4E15-4130-B718-7EB6710C4A99}"/>
              </a:ext>
            </a:extLst>
          </p:cNvPr>
          <p:cNvSpPr txBox="1">
            <a:spLocks/>
          </p:cNvSpPr>
          <p:nvPr/>
        </p:nvSpPr>
        <p:spPr>
          <a:xfrm>
            <a:off x="3269202" y="1588095"/>
            <a:ext cx="5279994" cy="45907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+Public</a:t>
            </a:r>
          </a:p>
          <a:p>
            <a:pPr marL="0" indent="0">
              <a:buNone/>
            </a:pPr>
            <a:r>
              <a:rPr lang="pt-BR" dirty="0"/>
              <a:t>Quem tem acesso à classe tem acesso também a qualquer membro com visibilidade public.</a:t>
            </a:r>
          </a:p>
          <a:p>
            <a:pPr marL="0" indent="0">
              <a:buNone/>
            </a:pPr>
            <a:r>
              <a:rPr lang="pt-BR" b="1" dirty="0"/>
              <a:t>-Private</a:t>
            </a:r>
          </a:p>
          <a:p>
            <a:pPr marL="0" indent="0">
              <a:buNone/>
            </a:pPr>
            <a:r>
              <a:rPr lang="pt-BR" dirty="0"/>
              <a:t>O membro private não é acessível fora da classe, a intenção é só quem escreve a classe possa usa-la.</a:t>
            </a:r>
          </a:p>
          <a:p>
            <a:pPr marL="0" indent="0">
              <a:buNone/>
            </a:pPr>
            <a:r>
              <a:rPr lang="pt-BR" b="1" dirty="0"/>
              <a:t>#Protected</a:t>
            </a:r>
          </a:p>
          <a:p>
            <a:pPr marL="0" indent="0">
              <a:buNone/>
            </a:pPr>
            <a:r>
              <a:rPr lang="pt-BR" dirty="0"/>
              <a:t>O membro protected é acessível à classe e a suas subclasses, a intenção é dar acesso a quem herda-la.</a:t>
            </a:r>
          </a:p>
        </p:txBody>
      </p:sp>
    </p:spTree>
    <p:extLst>
      <p:ext uri="{BB962C8B-B14F-4D97-AF65-F5344CB8AC3E}">
        <p14:creationId xmlns:p14="http://schemas.microsoft.com/office/powerpoint/2010/main" val="5234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0" y="1449984"/>
            <a:ext cx="6322659" cy="419527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4C5F8D7-BAB6-4205-99E8-9BD344CCA1E9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Herança é um mecanismo que permite que características comuns a diversas classes sejam fatoradas em uma classe base, ou superclasse. A partir da classe base, outras classes podem ser especificadas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39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Sobreposição de 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0" y="1352363"/>
            <a:ext cx="4134079" cy="4375764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3B2122-017E-463E-BE53-160237063925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 sobreposição refere-se à redefinição de métodos na hierarquia de herança, de forma que estes métodos implementam definições diferentes.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3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Encapsulamento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8" y="1343126"/>
            <a:ext cx="8627504" cy="4208538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2A1FE6-55C3-4216-8E42-F91E1396D5F5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o princípio pelo qual cada componente de um programa deve agregar toda a informação relevante para sua manipulação como uma unidade (uma capsula). Aliado ao conceito de ocultamento de informação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61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Abstração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95" y="1300997"/>
            <a:ext cx="6638210" cy="431483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E6560F-907D-4700-AC87-39F6BEAD6657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Abstração é o processo de extrair as características essenciais de um objeto real. A abstração é necessária para se ter um modelo fiel da realidade sobre a qual se possa operar.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Guilherme Sousa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4" y="1724924"/>
            <a:ext cx="3816626" cy="3816626"/>
          </a:xfrm>
        </p:spPr>
      </p:pic>
      <p:sp>
        <p:nvSpPr>
          <p:cNvPr id="11" name="CaixaDeTexto 10"/>
          <p:cNvSpPr txBox="1"/>
          <p:nvPr/>
        </p:nvSpPr>
        <p:spPr>
          <a:xfrm>
            <a:off x="742121" y="2637183"/>
            <a:ext cx="50677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Desenvolvedor na SMN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Microsoft </a:t>
            </a:r>
            <a:r>
              <a:rPr lang="pt-BR" sz="2800" dirty="0" err="1"/>
              <a:t>Certified</a:t>
            </a:r>
            <a:r>
              <a:rPr lang="pt-BR" sz="2800" dirty="0"/>
              <a:t> Professional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Cloud Essentials - </a:t>
            </a:r>
            <a:r>
              <a:rPr lang="pt-BR" sz="2800" dirty="0" err="1"/>
              <a:t>CompTIA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4760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Polimorfismo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87" y="1359053"/>
            <a:ext cx="7401025" cy="416307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911F16E-D4B0-42C5-A969-7B411A691041}"/>
              </a:ext>
            </a:extLst>
          </p:cNvPr>
          <p:cNvSpPr/>
          <p:nvPr/>
        </p:nvSpPr>
        <p:spPr>
          <a:xfrm>
            <a:off x="176462" y="5519581"/>
            <a:ext cx="11073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polimorfismo permite que referências de tipos de classes mais abstratas representem o comportamento das classes concretas que referenciam. Assim, um mesmo método pode apresentar várias formas, de acordo com seu contexto.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48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7" y="1294708"/>
            <a:ext cx="7395826" cy="443749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C71B0D-F41E-4322-8F79-C399F4F5D356}"/>
              </a:ext>
            </a:extLst>
          </p:cNvPr>
          <p:cNvSpPr/>
          <p:nvPr/>
        </p:nvSpPr>
        <p:spPr>
          <a:xfrm>
            <a:off x="-32084" y="5647917"/>
            <a:ext cx="1135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um conjunto de métodos que um objeto deve suportar, mas contendo apenas a especificação da funcionalidade que uma classe deve conter, sem determinar como a funcionalidade deve ser implementada.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9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Coesão e Acoplamento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7" y="1546309"/>
            <a:ext cx="3633661" cy="3715501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F8E9E48-4E67-40C7-AD0A-763AA83EA99A}"/>
              </a:ext>
            </a:extLst>
          </p:cNvPr>
          <p:cNvSpPr/>
          <p:nvPr/>
        </p:nvSpPr>
        <p:spPr>
          <a:xfrm>
            <a:off x="78423" y="5519580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Coesão refere a finalidade que uma classe foi criada.</a:t>
            </a:r>
          </a:p>
          <a:p>
            <a:pPr algn="ctr"/>
            <a:r>
              <a:rPr lang="pt-BR" sz="2000" dirty="0"/>
              <a:t>Acoplamento é o grau que uma classe depende, interage com outra classe.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2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1" y="365125"/>
            <a:ext cx="12029813" cy="1325563"/>
          </a:xfrm>
        </p:spPr>
        <p:txBody>
          <a:bodyPr/>
          <a:lstStyle/>
          <a:p>
            <a:pPr algn="ctr"/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1" y="1564854"/>
            <a:ext cx="7968652" cy="4037450"/>
          </a:xfrm>
        </p:spPr>
      </p:pic>
    </p:spTree>
    <p:extLst>
      <p:ext uri="{BB962C8B-B14F-4D97-AF65-F5344CB8AC3E}">
        <p14:creationId xmlns:p14="http://schemas.microsoft.com/office/powerpoint/2010/main" val="174852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23" y="0"/>
            <a:ext cx="12133277" cy="1816523"/>
          </a:xfrm>
        </p:spPr>
        <p:txBody>
          <a:bodyPr/>
          <a:lstStyle/>
          <a:p>
            <a:pPr algn="ctr"/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43574"/>
            <a:ext cx="10515600" cy="463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1 - Implemente a classe </a:t>
            </a:r>
            <a:r>
              <a:rPr lang="pt-BR" dirty="0" err="1"/>
              <a:t>Funcionario</a:t>
            </a:r>
            <a:r>
              <a:rPr lang="pt-BR" dirty="0"/>
              <a:t> e a classe Gerente. </a:t>
            </a:r>
          </a:p>
          <a:p>
            <a:pPr marL="514350" indent="-514350">
              <a:buAutoNum type="alphaLcPeriod"/>
            </a:pPr>
            <a:r>
              <a:rPr lang="pt-BR" dirty="0"/>
              <a:t>crie a classe Assistente, que também é um funcionário, e que possui um número de matrícula (faça o método GET). Sobrescreva o método </a:t>
            </a:r>
            <a:r>
              <a:rPr lang="pt-BR" dirty="0" err="1"/>
              <a:t>exibeDados</a:t>
            </a:r>
            <a:r>
              <a:rPr lang="pt-BR" dirty="0"/>
              <a:t>(). </a:t>
            </a:r>
          </a:p>
          <a:p>
            <a:pPr marL="514350" indent="-514350">
              <a:buAutoNum type="alphaLcPeriod"/>
            </a:pPr>
            <a:r>
              <a:rPr lang="pt-BR" dirty="0"/>
              <a:t>sabendo que os Assistentes Técnicos possuem um bônus salarial e que os Assistentes Administrativos possuem um turno (dia ou noite) e um adicional noturno, crie as classes </a:t>
            </a:r>
            <a:r>
              <a:rPr lang="pt-BR" dirty="0" err="1"/>
              <a:t>Tecnico</a:t>
            </a:r>
            <a:r>
              <a:rPr lang="pt-BR" dirty="0"/>
              <a:t> e Administrativo. </a:t>
            </a:r>
          </a:p>
          <a:p>
            <a:pPr marL="0" indent="0">
              <a:buNone/>
            </a:pPr>
            <a:r>
              <a:rPr lang="pt-BR" dirty="0"/>
              <a:t>2 - Implemente os diagramas de classe abaixo: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45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7" y="438061"/>
            <a:ext cx="6072048" cy="57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5 - Crie uma classe de Teste com o método </a:t>
            </a:r>
            <a:r>
              <a:rPr lang="pt-BR" sz="2400" dirty="0" err="1"/>
              <a:t>main</a:t>
            </a:r>
            <a:r>
              <a:rPr lang="pt-BR" sz="2400" dirty="0"/>
              <a:t>. Neste método: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assistente administrativo e um técnico. Imprima o número de matrícula e o nome de cada um deles.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animal do tipo cachorro e faça-o latir. Crie um gato e faça-o miar. Faça os dois animais caminharem. </a:t>
            </a:r>
          </a:p>
          <a:p>
            <a:pPr marL="457200" indent="-457200">
              <a:buAutoNum type="alphaLcPeriod"/>
            </a:pPr>
            <a:r>
              <a:rPr lang="pt-BR" sz="2400" dirty="0"/>
              <a:t>teste (como quiser) as classes Rica, Pobre e </a:t>
            </a:r>
            <a:r>
              <a:rPr lang="pt-BR" sz="2400" dirty="0" err="1"/>
              <a:t>Miseravel</a:t>
            </a:r>
            <a:r>
              <a:rPr lang="pt-BR" sz="2400" dirty="0"/>
              <a:t>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ingresso. Peça para o usuário digitar 1 para normal e 2 para VIP. Conforme a escolha do usuário, diga se o ingresso é do tipo normal ou VIP. Se for VIP, peça para ele digitar 1 para camarote superior e 2 para camarote inferior. Conforme a escolha do usuário, diga se que o VIP é camarote superior ou inferior. Imprima o valor do ingresso.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imóvel. Peça para o usuário digitar 1 para novo e 2 para velho. Conforme a definição do usuário, imprima o valor final do imóvel.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5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      3 - Crie uma classe chamada Ingresso que possui um valor em reais e um    método    	</a:t>
            </a:r>
            <a:r>
              <a:rPr lang="pt-BR" sz="2400" dirty="0" err="1"/>
              <a:t>imprimeValor</a:t>
            </a:r>
            <a:r>
              <a:rPr lang="pt-BR" sz="2400" dirty="0"/>
              <a:t>().</a:t>
            </a:r>
            <a:endParaRPr lang="pt-BR" dirty="0"/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VIP, que herda Ingresso e possui um valor adicional. Crie um método que retorne o valor do ingresso VIP (com o adicional incluído).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Normal, que herda Ingresso e possui um método que imprime: "Ingresso Normal".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</a:t>
            </a:r>
            <a:r>
              <a:rPr lang="pt-BR" dirty="0" err="1"/>
              <a:t>CamaroteInferior</a:t>
            </a:r>
            <a:r>
              <a:rPr lang="pt-BR" dirty="0"/>
              <a:t> (que possui a localização do ingresso e métodos para acessar e imprimir esta localização) e uma classe </a:t>
            </a:r>
            <a:r>
              <a:rPr lang="pt-BR" dirty="0" err="1"/>
              <a:t>CamaroteSuperior</a:t>
            </a:r>
            <a:r>
              <a:rPr lang="pt-BR" dirty="0"/>
              <a:t>, que é mais cara (possui valor adicional). Esta última possui um método para retornar o valor do ingresso. Ambas as classes herdam a classe VIP.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4 -  Crie a classe Imóvel, que possui um endereço e um preço.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 Novo, que herda Imóvel e possui um adicional no preço. Crie métodos de acesso e impressão deste valor adicional.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Velho, que herda Imóvel e possui um desconto no preço.</a:t>
            </a:r>
          </a:p>
        </p:txBody>
      </p:sp>
    </p:spTree>
    <p:extLst>
      <p:ext uri="{BB962C8B-B14F-4D97-AF65-F5344CB8AC3E}">
        <p14:creationId xmlns:p14="http://schemas.microsoft.com/office/powerpoint/2010/main" val="41331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947956"/>
            <a:ext cx="10966090" cy="4328720"/>
          </a:xfrm>
        </p:spPr>
      </p:pic>
    </p:spTree>
    <p:extLst>
      <p:ext uri="{BB962C8B-B14F-4D97-AF65-F5344CB8AC3E}">
        <p14:creationId xmlns:p14="http://schemas.microsoft.com/office/powerpoint/2010/main" val="373543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 =D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8049"/>
            <a:ext cx="738188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23893"/>
            <a:ext cx="7381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07" y="3493730"/>
            <a:ext cx="811213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1576387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5355282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1682750" y="2627749"/>
            <a:ext cx="4576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guilherme.sousa@smn.com.br</a:t>
            </a:r>
          </a:p>
        </p:txBody>
      </p:sp>
    </p:spTree>
    <p:extLst>
      <p:ext uri="{BB962C8B-B14F-4D97-AF65-F5344CB8AC3E}">
        <p14:creationId xmlns:p14="http://schemas.microsoft.com/office/powerpoint/2010/main" val="27138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862" y="356736"/>
            <a:ext cx="10515600" cy="884835"/>
          </a:xfrm>
        </p:spPr>
        <p:txBody>
          <a:bodyPr/>
          <a:lstStyle/>
          <a:p>
            <a:pPr algn="ctr"/>
            <a:r>
              <a:rPr lang="pt-BR" b="1" i="1" dirty="0"/>
              <a:t>Visão Geral do 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086" y="1548074"/>
            <a:ext cx="10515600" cy="478561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Lógica avançada</a:t>
            </a:r>
          </a:p>
          <a:p>
            <a:r>
              <a:rPr lang="pt-BR" dirty="0"/>
              <a:t>Conceitos de C#</a:t>
            </a:r>
          </a:p>
          <a:p>
            <a:r>
              <a:rPr lang="pt-BR" b="1" u="sng" dirty="0"/>
              <a:t>Programação Orientada a Objetos (POO)</a:t>
            </a:r>
          </a:p>
          <a:p>
            <a:r>
              <a:rPr lang="pt-BR" dirty="0"/>
              <a:t>Modelagem de dados</a:t>
            </a:r>
          </a:p>
          <a:p>
            <a:r>
              <a:rPr lang="pt-BR" dirty="0"/>
              <a:t>SQL server</a:t>
            </a:r>
          </a:p>
          <a:p>
            <a:r>
              <a:rPr lang="pt-BR" dirty="0"/>
              <a:t>Web API</a:t>
            </a:r>
          </a:p>
          <a:p>
            <a:r>
              <a:rPr lang="pt-BR" dirty="0" err="1"/>
              <a:t>Rest</a:t>
            </a:r>
            <a:endParaRPr lang="pt-BR" dirty="0"/>
          </a:p>
          <a:p>
            <a:r>
              <a:rPr lang="pt-BR" dirty="0"/>
              <a:t>Testes</a:t>
            </a:r>
          </a:p>
          <a:p>
            <a:r>
              <a:rPr lang="pt-BR" dirty="0"/>
              <a:t>ASP NET MVC</a:t>
            </a:r>
          </a:p>
          <a:p>
            <a:r>
              <a:rPr lang="pt-BR" dirty="0"/>
              <a:t>Melhores práticas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6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5528" y="415459"/>
            <a:ext cx="11552340" cy="884835"/>
          </a:xfrm>
        </p:spPr>
        <p:txBody>
          <a:bodyPr/>
          <a:lstStyle/>
          <a:p>
            <a:pPr algn="ctr"/>
            <a:r>
              <a:rPr lang="pt-BR" b="1" i="1" dirty="0"/>
              <a:t>O que veremos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2240" y="1424582"/>
            <a:ext cx="10515600" cy="4785613"/>
          </a:xfrm>
        </p:spPr>
        <p:txBody>
          <a:bodyPr>
            <a:normAutofit/>
          </a:bodyPr>
          <a:lstStyle/>
          <a:p>
            <a:r>
              <a:rPr lang="pt-BR" dirty="0"/>
              <a:t>Introdução a Programação Orientada a Objeto (POO)</a:t>
            </a:r>
          </a:p>
          <a:p>
            <a:r>
              <a:rPr lang="pt-BR" dirty="0"/>
              <a:t>Classe e Objeto</a:t>
            </a:r>
          </a:p>
          <a:p>
            <a:r>
              <a:rPr lang="pt-BR" dirty="0"/>
              <a:t>Método</a:t>
            </a:r>
          </a:p>
          <a:p>
            <a:r>
              <a:rPr lang="pt-BR" dirty="0"/>
              <a:t>Herança</a:t>
            </a:r>
          </a:p>
          <a:p>
            <a:r>
              <a:rPr lang="pt-BR" dirty="0"/>
              <a:t>Encapsulamento</a:t>
            </a:r>
          </a:p>
          <a:p>
            <a:r>
              <a:rPr lang="pt-BR" dirty="0"/>
              <a:t>Abstração</a:t>
            </a:r>
          </a:p>
          <a:p>
            <a:r>
              <a:rPr lang="pt-BR" dirty="0"/>
              <a:t>Polimorfismo</a:t>
            </a:r>
          </a:p>
          <a:p>
            <a:r>
              <a:rPr lang="pt-BR" dirty="0"/>
              <a:t>Interface</a:t>
            </a:r>
          </a:p>
          <a:p>
            <a:r>
              <a:rPr lang="pt-BR" dirty="0"/>
              <a:t>Coesão e Acoplamento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7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Programação Orientada a Objetos?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FF79F-1D9C-4E9E-8BBC-D828AB8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É um paradigma de programação</a:t>
            </a:r>
          </a:p>
          <a:p>
            <a:r>
              <a:rPr lang="pt-BR" dirty="0"/>
              <a:t>É uma linguagem de alto nível</a:t>
            </a:r>
          </a:p>
          <a:p>
            <a:r>
              <a:rPr lang="pt-BR" dirty="0">
                <a:solidFill>
                  <a:srgbClr val="FF0000"/>
                </a:solidFill>
              </a:rPr>
              <a:t>Dificuldades</a:t>
            </a:r>
          </a:p>
          <a:p>
            <a:pPr lvl="1"/>
            <a:r>
              <a:rPr lang="pt-BR" dirty="0"/>
              <a:t>Muito difícil o aprendizado comparada com a programação estruturada</a:t>
            </a:r>
          </a:p>
          <a:p>
            <a:pPr lvl="1"/>
            <a:r>
              <a:rPr lang="pt-BR" dirty="0"/>
              <a:t>Seus conceitos são difícil compreensão</a:t>
            </a:r>
          </a:p>
          <a:p>
            <a:r>
              <a:rPr lang="pt-BR" dirty="0">
                <a:solidFill>
                  <a:srgbClr val="00C853"/>
                </a:solidFill>
              </a:rPr>
              <a:t>Benefícios</a:t>
            </a:r>
          </a:p>
          <a:p>
            <a:pPr lvl="1"/>
            <a:r>
              <a:rPr lang="pt-BR" dirty="0"/>
              <a:t>Mais fácil descrever o mundo real através dos objetos</a:t>
            </a:r>
          </a:p>
          <a:p>
            <a:pPr lvl="1"/>
            <a:r>
              <a:rPr lang="pt-BR" dirty="0"/>
              <a:t>O Encapsulamento facilita a manutenção do código</a:t>
            </a:r>
          </a:p>
          <a:p>
            <a:pPr lvl="1"/>
            <a:r>
              <a:rPr lang="pt-BR" dirty="0"/>
              <a:t>Maior facilidade para reutilização de código</a:t>
            </a:r>
          </a:p>
          <a:p>
            <a:r>
              <a:rPr lang="pt-BR" dirty="0"/>
              <a:t>POO é uma forma especial de programar, mais próximo de como expressaríamos as coisas na vida real do que em outros tipos de programação, é como organizar o mundo real em uma coleção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19548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81" y="1446595"/>
            <a:ext cx="5304838" cy="3978629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Uma classe é uma estrutura que abstrai um conjunto de objetos com características similares, é como um projeto, a partir delas criamos os objetos usados em nossos programas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1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Modificadores de acesso e </a:t>
            </a:r>
            <a:br>
              <a:rPr lang="pt-BR" dirty="0"/>
            </a:br>
            <a:r>
              <a:rPr lang="pt-BR" dirty="0"/>
              <a:t>Propriedade / Atributos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40" y="1690688"/>
            <a:ext cx="5686437" cy="3312487"/>
          </a:xfrm>
        </p:spPr>
      </p:pic>
      <p:sp>
        <p:nvSpPr>
          <p:cNvPr id="6" name="Retângulo 5"/>
          <p:cNvSpPr/>
          <p:nvPr/>
        </p:nvSpPr>
        <p:spPr>
          <a:xfrm>
            <a:off x="838200" y="5282611"/>
            <a:ext cx="10235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São estruturas em uma classe que definem o acesso a informações dentro dela. Uma propriedade é composta por dois métodos (os famosos </a:t>
            </a:r>
            <a:r>
              <a:rPr lang="pt-BR" b="1" dirty="0" err="1"/>
              <a:t>Get</a:t>
            </a:r>
            <a:r>
              <a:rPr lang="pt-BR" dirty="0"/>
              <a:t> e </a:t>
            </a:r>
            <a:r>
              <a:rPr lang="pt-BR" b="1" dirty="0"/>
              <a:t>Set</a:t>
            </a:r>
            <a:r>
              <a:rPr lang="pt-BR" dirty="0"/>
              <a:t>): um método para retornar a informação chamado </a:t>
            </a:r>
            <a:r>
              <a:rPr lang="pt-BR" b="1" dirty="0" err="1"/>
              <a:t>Get</a:t>
            </a:r>
            <a:r>
              <a:rPr lang="pt-BR" dirty="0"/>
              <a:t>, e um método para definir o valor da propriedade chamado </a:t>
            </a:r>
            <a:r>
              <a:rPr lang="pt-BR" b="1" dirty="0"/>
              <a:t>Set</a:t>
            </a:r>
            <a:r>
              <a:rPr lang="pt-BR" dirty="0"/>
              <a:t>. Geralmente, para cada método existe uma variável dentro da classe que armazena o valor da propriedade</a:t>
            </a:r>
          </a:p>
        </p:txBody>
      </p:sp>
    </p:spTree>
    <p:extLst>
      <p:ext uri="{BB962C8B-B14F-4D97-AF65-F5344CB8AC3E}">
        <p14:creationId xmlns:p14="http://schemas.microsoft.com/office/powerpoint/2010/main" val="3375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Metodo</a:t>
            </a:r>
            <a:r>
              <a:rPr lang="pt-BR" dirty="0"/>
              <a:t> / 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69" y="1890811"/>
            <a:ext cx="4949262" cy="3090196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métodos são ações ou procedimentos, onde podem interagir e se comunicarem com outros objetos. A execução dessas ações se dá através de mensagens, tendo como função o envio de uma solicitação ao objeto para que seja efetuada a rotina desejada.</a:t>
            </a:r>
          </a:p>
        </p:txBody>
      </p:sp>
    </p:spTree>
    <p:extLst>
      <p:ext uri="{BB962C8B-B14F-4D97-AF65-F5344CB8AC3E}">
        <p14:creationId xmlns:p14="http://schemas.microsoft.com/office/powerpoint/2010/main" val="28810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51" y="1471450"/>
            <a:ext cx="6407698" cy="4173013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282870A-2238-4153-8F90-E6F2A8CAB0C2}"/>
              </a:ext>
            </a:extLst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construtor é um método especial da classe, tem como objetivo definir quais propriedades são essenciais o preenchimento ou métodos são acionados na instanciação do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29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989</Words>
  <Application>Microsoft Office PowerPoint</Application>
  <PresentationFormat>Widescreen</PresentationFormat>
  <Paragraphs>115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Microsoft JhengHei UI</vt:lpstr>
      <vt:lpstr>Arial</vt:lpstr>
      <vt:lpstr>Calibri</vt:lpstr>
      <vt:lpstr>Calibri Light</vt:lpstr>
      <vt:lpstr>Tema do Office</vt:lpstr>
      <vt:lpstr>1_Tema do Office</vt:lpstr>
      <vt:lpstr>Programação Orienta a Objetos (POO)</vt:lpstr>
      <vt:lpstr>Guilherme Sousa</vt:lpstr>
      <vt:lpstr>Visão Geral do Curso</vt:lpstr>
      <vt:lpstr>O que veremos</vt:lpstr>
      <vt:lpstr>Programação Orientada a Objetos?</vt:lpstr>
      <vt:lpstr>Classe</vt:lpstr>
      <vt:lpstr>Modificadores de acesso e  Propriedade / Atributos</vt:lpstr>
      <vt:lpstr>Metodo / Ação</vt:lpstr>
      <vt:lpstr>Construtores de Classe</vt:lpstr>
      <vt:lpstr>Destrutores de Classe</vt:lpstr>
      <vt:lpstr>Paradigmas de programações</vt:lpstr>
      <vt:lpstr>Objetos de Classe</vt:lpstr>
      <vt:lpstr>Sobrecarga de Método</vt:lpstr>
      <vt:lpstr>Métodos Estáticos</vt:lpstr>
      <vt:lpstr>Visibilidade</vt:lpstr>
      <vt:lpstr>Herança</vt:lpstr>
      <vt:lpstr>Sobreposição de Herança</vt:lpstr>
      <vt:lpstr>Encapsulamento</vt:lpstr>
      <vt:lpstr>Abstração</vt:lpstr>
      <vt:lpstr>Polimorfismo</vt:lpstr>
      <vt:lpstr>Interface</vt:lpstr>
      <vt:lpstr>Coesão e Acoplamento</vt:lpstr>
      <vt:lpstr>Hands on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Obrigado! =D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Construindo uma API com .NET Core 1.1</dc:title>
  <dc:creator>Vinicius Mussak</dc:creator>
  <cp:lastModifiedBy>Guilherme Sousa</cp:lastModifiedBy>
  <cp:revision>98</cp:revision>
  <dcterms:created xsi:type="dcterms:W3CDTF">2017-04-15T19:34:01Z</dcterms:created>
  <dcterms:modified xsi:type="dcterms:W3CDTF">2017-07-14T02:47:31Z</dcterms:modified>
</cp:coreProperties>
</file>